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6" r:id="rId2"/>
    <p:sldId id="340" r:id="rId3"/>
    <p:sldId id="331" r:id="rId4"/>
    <p:sldId id="332" r:id="rId5"/>
    <p:sldId id="333" r:id="rId6"/>
    <p:sldId id="334" r:id="rId7"/>
    <p:sldId id="335" r:id="rId8"/>
    <p:sldId id="339" r:id="rId9"/>
    <p:sldId id="336" r:id="rId10"/>
    <p:sldId id="337" r:id="rId11"/>
    <p:sldId id="338" r:id="rId12"/>
    <p:sldId id="318" r:id="rId13"/>
    <p:sldId id="330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tree/master/ABAP%20on%20HANA/Day%201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15/S4HANA%20End%20to%20end%20Hierarchy%20Scenari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5/CDS%20Hierarchy%20Scenario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ols.hana.ondeman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5363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15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97000" y="22107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Fiori app on top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0" y="965382"/>
            <a:ext cx="4988286" cy="3103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35" y="860622"/>
            <a:ext cx="3353236" cy="3072434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5594986" y="2124884"/>
            <a:ext cx="557860" cy="7110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5400000">
            <a:off x="8216029" y="3859671"/>
            <a:ext cx="500286" cy="7066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0579" y="2351541"/>
            <a:ext cx="196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Create and add Annotation file in our project.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512" y="4139978"/>
            <a:ext cx="498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r>
              <a:rPr lang="en-US" sz="1800" dirty="0">
                <a:solidFill>
                  <a:schemeClr val="bg1"/>
                </a:solidFill>
              </a:rPr>
              <a:t> To show All Data in Fiori App we Define or set the Entityset name in XML View.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0444" y="6051200"/>
            <a:ext cx="3740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. Link annotation file use this code in                    Manifest.json.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35" y="4550774"/>
            <a:ext cx="3353236" cy="2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37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314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142096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Result Employee Manager Hierarchy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71" y="1544452"/>
            <a:ext cx="10723809" cy="41238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62164" y="5811682"/>
            <a:ext cx="5810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Final output Employee Manager (Node under Node).</a:t>
            </a:r>
          </a:p>
        </p:txBody>
      </p:sp>
      <p:sp>
        <p:nvSpPr>
          <p:cNvPr id="8" name="Rectangle 7"/>
          <p:cNvSpPr/>
          <p:nvPr/>
        </p:nvSpPr>
        <p:spPr>
          <a:xfrm>
            <a:off x="622574" y="775981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UI Code </a:t>
            </a:r>
            <a:r>
              <a:rPr lang="en-US" sz="2000" dirty="0">
                <a:solidFill>
                  <a:schemeClr val="bg1"/>
                </a:solidFill>
              </a:rPr>
              <a:t>for Hierarchy Scenario</a:t>
            </a:r>
          </a:p>
        </p:txBody>
      </p:sp>
    </p:spTree>
    <p:extLst>
      <p:ext uri="{BB962C8B-B14F-4D97-AF65-F5344CB8AC3E}">
        <p14:creationId xmlns:p14="http://schemas.microsoft.com/office/powerpoint/2010/main" val="125352941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93046517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Tips for a more Productive Boardroom | System Integrator &amp;amp; AV  Solutions Provider - All Wave 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" y="-49784"/>
            <a:ext cx="12149382" cy="68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00" y="-27384"/>
            <a:ext cx="12176124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15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900734" y="1083889"/>
            <a:ext cx="796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Hierarchy CDS Programming with Tree Table  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New Hierarchy</a:t>
            </a:r>
          </a:p>
          <a:p>
            <a:pPr marL="895243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Classical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 End to End  Hierarchy Scenario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 of  Employee Manager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Functional Information of Hierarchy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Create Fiori App on Top of CDS View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40528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0735" y="21698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CDS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27" y="908720"/>
            <a:ext cx="11383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CDS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view provides a list of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hierarchies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which is known the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directory for this node view. Every single node belongs to exactly one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, which can identified by one or multiple key fields of the node view.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 A 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hierarchy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 can have multiple root nodes.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Hierarchies allows to traverse data faster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They clearly explain the inter-relation between multiple object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Very helpful determining the parent child relationship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4412" y="544522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</a:p>
          <a:p>
            <a:pPr algn="ctr"/>
            <a:r>
              <a:rPr lang="en-US" dirty="0"/>
              <a:t>Entity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4412" y="3298949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94012" y="3284984"/>
            <a:ext cx="1584176" cy="1008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Hierarchy</a:t>
            </a:r>
          </a:p>
        </p:txBody>
      </p:sp>
      <p:cxnSp>
        <p:nvCxnSpPr>
          <p:cNvPr id="4" name="Straight Connector 3"/>
          <p:cNvCxnSpPr>
            <a:stCxn id="2" idx="0"/>
            <a:endCxn id="9" idx="2"/>
          </p:cNvCxnSpPr>
          <p:nvPr/>
        </p:nvCxnSpPr>
        <p:spPr>
          <a:xfrm flipV="1">
            <a:off x="6886500" y="4307061"/>
            <a:ext cx="0" cy="1138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1"/>
            <a:endCxn id="10" idx="3"/>
          </p:cNvCxnSpPr>
          <p:nvPr/>
        </p:nvCxnSpPr>
        <p:spPr>
          <a:xfrm flipH="1" flipV="1">
            <a:off x="4078188" y="3789040"/>
            <a:ext cx="2016224" cy="13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0"/>
          </p:cNvCxnSpPr>
          <p:nvPr/>
        </p:nvCxnSpPr>
        <p:spPr>
          <a:xfrm rot="16200000" flipH="1">
            <a:off x="7030516" y="3154933"/>
            <a:ext cx="504056" cy="792088"/>
          </a:xfrm>
          <a:prstGeom prst="bentConnector4">
            <a:avLst>
              <a:gd name="adj1" fmla="val -120939"/>
              <a:gd name="adj2" fmla="val 1998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86500" y="4311452"/>
            <a:ext cx="2592288" cy="113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0..*</a:t>
            </a:r>
          </a:p>
          <a:p>
            <a:r>
              <a:rPr lang="en-US" sz="1200" dirty="0"/>
              <a:t>0..1 per Hierarchy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0.1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552" y="3334123"/>
            <a:ext cx="2592288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1                                          1..*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78589" y="3771971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0..1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54452" y="2852936"/>
            <a:ext cx="1800200" cy="62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42137699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2574" y="219727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Types of Hierarchy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117748" y="908720"/>
            <a:ext cx="102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There are Two types of Hierarchy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12512" y="1828776"/>
            <a:ext cx="2742565" cy="2742565"/>
            <a:chOff x="-227013" y="3985419"/>
            <a:chExt cx="2743200" cy="2743200"/>
          </a:xfrm>
        </p:grpSpPr>
        <p:sp>
          <p:nvSpPr>
            <p:cNvPr id="8" name="Oval 7"/>
            <p:cNvSpPr/>
            <p:nvPr/>
          </p:nvSpPr>
          <p:spPr bwMode="gray">
            <a:xfrm>
              <a:off x="-227013" y="3985419"/>
              <a:ext cx="2743200" cy="2743200"/>
            </a:xfrm>
            <a:prstGeom prst="ellipse">
              <a:avLst/>
            </a:prstGeom>
            <a:noFill/>
            <a:ln w="12700" algn="ctr">
              <a:solidFill>
                <a:srgbClr val="55A1C0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39687" y="4252119"/>
              <a:ext cx="2209800" cy="2209800"/>
            </a:xfrm>
            <a:prstGeom prst="ellipse">
              <a:avLst/>
            </a:prstGeom>
            <a:solidFill>
              <a:srgbClr val="55A1C0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 CDS Hierarchy</a:t>
              </a:r>
            </a:p>
          </p:txBody>
        </p:sp>
      </p:grpSp>
      <p:sp>
        <p:nvSpPr>
          <p:cNvPr id="10" name="Rounded Rectangle 9"/>
          <p:cNvSpPr/>
          <p:nvPr/>
        </p:nvSpPr>
        <p:spPr bwMode="gray">
          <a:xfrm>
            <a:off x="2211500" y="500531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New Hierarchy</a:t>
            </a:r>
          </a:p>
        </p:txBody>
      </p:sp>
      <p:sp>
        <p:nvSpPr>
          <p:cNvPr id="12" name="Rounded Rectangle 11"/>
          <p:cNvSpPr/>
          <p:nvPr/>
        </p:nvSpPr>
        <p:spPr bwMode="gray">
          <a:xfrm>
            <a:off x="8300880" y="5091453"/>
            <a:ext cx="1997075" cy="7138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Classical Hierarchy</a:t>
            </a:r>
          </a:p>
        </p:txBody>
      </p:sp>
      <p:cxnSp>
        <p:nvCxnSpPr>
          <p:cNvPr id="13" name="Elbow Connector 12"/>
          <p:cNvCxnSpPr>
            <a:stCxn id="8" idx="3"/>
            <a:endCxn id="10" idx="0"/>
          </p:cNvCxnSpPr>
          <p:nvPr/>
        </p:nvCxnSpPr>
        <p:spPr>
          <a:xfrm rot="5400000">
            <a:off x="3744290" y="3635451"/>
            <a:ext cx="835611" cy="1904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5"/>
            <a:endCxn id="12" idx="0"/>
          </p:cNvCxnSpPr>
          <p:nvPr/>
        </p:nvCxnSpPr>
        <p:spPr>
          <a:xfrm rot="16200000" flipH="1">
            <a:off x="7715553" y="3507587"/>
            <a:ext cx="921751" cy="2245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39166" y="1282813"/>
            <a:ext cx="2652098" cy="2652098"/>
            <a:chOff x="1754187" y="3734594"/>
            <a:chExt cx="2209800" cy="2209800"/>
          </a:xfrm>
        </p:grpSpPr>
        <p:sp>
          <p:nvSpPr>
            <p:cNvPr id="16" name="Oval 15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Using Annotations</a:t>
              </a:r>
            </a:p>
          </p:txBody>
        </p:sp>
      </p:grpSp>
      <p:sp>
        <p:nvSpPr>
          <p:cNvPr id="18" name="Down Arrow 17"/>
          <p:cNvSpPr/>
          <p:nvPr/>
        </p:nvSpPr>
        <p:spPr>
          <a:xfrm rot="10800000">
            <a:off x="9749772" y="3983128"/>
            <a:ext cx="399415" cy="106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65204" y="4038074"/>
            <a:ext cx="387433" cy="937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73932" y="1952060"/>
            <a:ext cx="2015594" cy="2015594"/>
            <a:chOff x="1754187" y="3734594"/>
            <a:chExt cx="2209800" cy="2209800"/>
          </a:xfrm>
        </p:grpSpPr>
        <p:sp>
          <p:nvSpPr>
            <p:cNvPr id="21" name="Oval 20"/>
            <p:cNvSpPr/>
            <p:nvPr/>
          </p:nvSpPr>
          <p:spPr bwMode="gray">
            <a:xfrm>
              <a:off x="1754187" y="3734594"/>
              <a:ext cx="2209800" cy="2209800"/>
            </a:xfrm>
            <a:prstGeom prst="ellipse">
              <a:avLst/>
            </a:prstGeom>
            <a:noFill/>
            <a:ln w="12700" algn="ctr">
              <a:solidFill>
                <a:srgbClr val="DCD472"/>
              </a:solidFill>
              <a:prstDash val="sysDash"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2000" kern="0" dirty="0">
                <a:solidFill>
                  <a:srgbClr val="DCD47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gray">
            <a:xfrm>
              <a:off x="1969029" y="3949436"/>
              <a:ext cx="1780117" cy="1780117"/>
            </a:xfrm>
            <a:prstGeom prst="ellipse">
              <a:avLst/>
            </a:prstGeom>
            <a:solidFill>
              <a:srgbClr val="DCD472"/>
            </a:solidFill>
            <a:ln w="6350" algn="ctr">
              <a:noFill/>
              <a:miter lim="800000"/>
              <a:headEnd/>
              <a:tailEnd/>
            </a:ln>
          </p:spPr>
          <p:txBody>
            <a:bodyPr lIns="89979" tIns="71983" rIns="89979" bIns="71983" rtlCol="0" anchor="ctr"/>
            <a:lstStyle/>
            <a:p>
              <a:pPr algn="ctr" defTabSz="914217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2400" kern="0" dirty="0">
                  <a:solidFill>
                    <a:srgbClr val="646772"/>
                  </a:solidFill>
                  <a:latin typeface="Arial Narrow" charset="0"/>
                  <a:ea typeface="Arial Narrow" charset="0"/>
                  <a:cs typeface="Arial Narrow" charset="0"/>
                </a:rPr>
                <a:t>Creating by 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2166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35672" y="238421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Classical Hierarchy Scenario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2" y="954588"/>
            <a:ext cx="10219429" cy="5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34120" y="224395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Flow of CDS Views in Hierarchy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4A0A0B-8C20-4E27-9D74-BC005D4C8453}"/>
              </a:ext>
            </a:extLst>
          </p:cNvPr>
          <p:cNvGrpSpPr/>
          <p:nvPr/>
        </p:nvGrpSpPr>
        <p:grpSpPr>
          <a:xfrm>
            <a:off x="1247146" y="4808039"/>
            <a:ext cx="9091831" cy="956347"/>
            <a:chOff x="2387422" y="4345972"/>
            <a:chExt cx="9091831" cy="956347"/>
          </a:xfrm>
          <a:gradFill>
            <a:gsLst>
              <a:gs pos="24000">
                <a:schemeClr val="accent1"/>
              </a:gs>
              <a:gs pos="90000">
                <a:schemeClr val="accent2"/>
              </a:gs>
            </a:gsLst>
            <a:lin ang="0" scaled="1"/>
          </a:gradFill>
        </p:grpSpPr>
        <p:sp>
          <p:nvSpPr>
            <p:cNvPr id="7" name="Arrow: Chevron 51">
              <a:extLst>
                <a:ext uri="{FF2B5EF4-FFF2-40B4-BE49-F238E27FC236}">
                  <a16:creationId xmlns:a16="http://schemas.microsoft.com/office/drawing/2014/main" id="{79D3B317-A125-4456-A9CD-2FA958DB41BE}"/>
                </a:ext>
              </a:extLst>
            </p:cNvPr>
            <p:cNvSpPr/>
            <p:nvPr/>
          </p:nvSpPr>
          <p:spPr>
            <a:xfrm>
              <a:off x="4439168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" name="Arrow: Pentagon 52">
              <a:extLst>
                <a:ext uri="{FF2B5EF4-FFF2-40B4-BE49-F238E27FC236}">
                  <a16:creationId xmlns:a16="http://schemas.microsoft.com/office/drawing/2014/main" id="{F6E93C8A-0B1C-4279-A412-4B574602C925}"/>
                </a:ext>
              </a:extLst>
            </p:cNvPr>
            <p:cNvSpPr/>
            <p:nvPr/>
          </p:nvSpPr>
          <p:spPr>
            <a:xfrm>
              <a:off x="2387422" y="4345973"/>
              <a:ext cx="2395494" cy="956346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" name="Arrow: Chevron 53">
              <a:extLst>
                <a:ext uri="{FF2B5EF4-FFF2-40B4-BE49-F238E27FC236}">
                  <a16:creationId xmlns:a16="http://schemas.microsoft.com/office/drawing/2014/main" id="{FDC72B02-33BC-4D93-AC11-662A4DD42704}"/>
                </a:ext>
              </a:extLst>
            </p:cNvPr>
            <p:cNvSpPr/>
            <p:nvPr/>
          </p:nvSpPr>
          <p:spPr>
            <a:xfrm>
              <a:off x="6490929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" name="Arrow: Chevron 54">
              <a:extLst>
                <a:ext uri="{FF2B5EF4-FFF2-40B4-BE49-F238E27FC236}">
                  <a16:creationId xmlns:a16="http://schemas.microsoft.com/office/drawing/2014/main" id="{11946D11-DD5F-448B-84DF-D7E797DE6B45}"/>
                </a:ext>
              </a:extLst>
            </p:cNvPr>
            <p:cNvSpPr/>
            <p:nvPr/>
          </p:nvSpPr>
          <p:spPr>
            <a:xfrm>
              <a:off x="8542691" y="4345973"/>
              <a:ext cx="2395510" cy="956346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" name="Arrow: Chevron 55">
              <a:extLst>
                <a:ext uri="{FF2B5EF4-FFF2-40B4-BE49-F238E27FC236}">
                  <a16:creationId xmlns:a16="http://schemas.microsoft.com/office/drawing/2014/main" id="{0089B55F-7230-461B-85AF-05462DC73AE8}"/>
                </a:ext>
              </a:extLst>
            </p:cNvPr>
            <p:cNvSpPr/>
            <p:nvPr/>
          </p:nvSpPr>
          <p:spPr>
            <a:xfrm>
              <a:off x="10594453" y="4345972"/>
              <a:ext cx="884800" cy="956346"/>
            </a:xfrm>
            <a:prstGeom prst="chevron">
              <a:avLst>
                <a:gd name="adj" fmla="val 52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68F9CFA-0D8C-4E49-BE52-C3A5A82558C9}"/>
              </a:ext>
            </a:extLst>
          </p:cNvPr>
          <p:cNvSpPr/>
          <p:nvPr/>
        </p:nvSpPr>
        <p:spPr>
          <a:xfrm>
            <a:off x="1328984" y="4046011"/>
            <a:ext cx="8731698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074BE9-291F-4F8A-BCE2-A12D5AC5084B}"/>
              </a:ext>
            </a:extLst>
          </p:cNvPr>
          <p:cNvSpPr/>
          <p:nvPr/>
        </p:nvSpPr>
        <p:spPr>
          <a:xfrm>
            <a:off x="3020600" y="3377927"/>
            <a:ext cx="7040082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6DAE5-FC6E-46E4-A989-C984E85B65A6}"/>
              </a:ext>
            </a:extLst>
          </p:cNvPr>
          <p:cNvSpPr/>
          <p:nvPr/>
        </p:nvSpPr>
        <p:spPr>
          <a:xfrm>
            <a:off x="5072361" y="2709842"/>
            <a:ext cx="4988321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A33C1-1054-4E60-96DE-A0DE48AF4EF6}"/>
              </a:ext>
            </a:extLst>
          </p:cNvPr>
          <p:cNvSpPr/>
          <p:nvPr/>
        </p:nvSpPr>
        <p:spPr>
          <a:xfrm>
            <a:off x="7124122" y="2041757"/>
            <a:ext cx="2936559" cy="50795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E1479-8C20-4B05-B8E9-3CB693CF26DE}"/>
              </a:ext>
            </a:extLst>
          </p:cNvPr>
          <p:cNvSpPr/>
          <p:nvPr/>
        </p:nvSpPr>
        <p:spPr>
          <a:xfrm>
            <a:off x="1333203" y="5143095"/>
            <a:ext cx="1545017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ZATS_P_EMPLOYEE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4A8885-F432-4FE4-AD25-914F46CCA6A5}"/>
              </a:ext>
            </a:extLst>
          </p:cNvPr>
          <p:cNvSpPr/>
          <p:nvPr/>
        </p:nvSpPr>
        <p:spPr>
          <a:xfrm>
            <a:off x="3631493" y="5143095"/>
            <a:ext cx="1766149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ZATS_I_EMPMGR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60BD5A-8EA5-41ED-8AB1-4BE345CEE10F}"/>
              </a:ext>
            </a:extLst>
          </p:cNvPr>
          <p:cNvSpPr/>
          <p:nvPr/>
        </p:nvSpPr>
        <p:spPr>
          <a:xfrm>
            <a:off x="5824885" y="5143095"/>
            <a:ext cx="1802420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ZATS_CO_EMPHOURS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8DA2B-0E20-4D98-A763-0528E093E365}"/>
              </a:ext>
            </a:extLst>
          </p:cNvPr>
          <p:cNvSpPr/>
          <p:nvPr/>
        </p:nvSpPr>
        <p:spPr>
          <a:xfrm>
            <a:off x="7877056" y="5143095"/>
            <a:ext cx="1724392" cy="2862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ZATS_C_EMPHOURS</a:t>
            </a:r>
          </a:p>
        </p:txBody>
      </p:sp>
      <p:sp>
        <p:nvSpPr>
          <p:cNvPr id="21" name="Freeform: Shape 73">
            <a:extLst>
              <a:ext uri="{FF2B5EF4-FFF2-40B4-BE49-F238E27FC236}">
                <a16:creationId xmlns:a16="http://schemas.microsoft.com/office/drawing/2014/main" id="{7E90A4BC-DB0B-432C-9FA8-E2F898FF5096}"/>
              </a:ext>
            </a:extLst>
          </p:cNvPr>
          <p:cNvSpPr/>
          <p:nvPr/>
        </p:nvSpPr>
        <p:spPr>
          <a:xfrm>
            <a:off x="1497499" y="1602914"/>
            <a:ext cx="8522253" cy="2997797"/>
          </a:xfrm>
          <a:custGeom>
            <a:avLst/>
            <a:gdLst>
              <a:gd name="connsiteX0" fmla="*/ 0 w 8808720"/>
              <a:gd name="connsiteY0" fmla="*/ 2611120 h 2611120"/>
              <a:gd name="connsiteX1" fmla="*/ 6451600 w 8808720"/>
              <a:gd name="connsiteY1" fmla="*/ 2133600 h 2611120"/>
              <a:gd name="connsiteX2" fmla="*/ 8808720 w 8808720"/>
              <a:gd name="connsiteY2" fmla="*/ 0 h 26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8720" h="2611120">
                <a:moveTo>
                  <a:pt x="0" y="2611120"/>
                </a:moveTo>
                <a:cubicBezTo>
                  <a:pt x="2491740" y="2589953"/>
                  <a:pt x="4983480" y="2568787"/>
                  <a:pt x="6451600" y="2133600"/>
                </a:cubicBezTo>
                <a:cubicBezTo>
                  <a:pt x="7919720" y="1698413"/>
                  <a:pt x="8364220" y="849206"/>
                  <a:pt x="8808720" y="0"/>
                </a:cubicBezTo>
              </a:path>
            </a:pathLst>
          </a:custGeom>
          <a:noFill/>
          <a:ln w="76200" cap="rnd"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accent1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CF4106-D82A-43B6-A9DE-27746DDADA7E}"/>
              </a:ext>
            </a:extLst>
          </p:cNvPr>
          <p:cNvSpPr/>
          <p:nvPr/>
        </p:nvSpPr>
        <p:spPr>
          <a:xfrm>
            <a:off x="7301717" y="21592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Consumption CDS View.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8F5857-0D53-466B-B112-FA0481FABC0F}"/>
              </a:ext>
            </a:extLst>
          </p:cNvPr>
          <p:cNvSpPr/>
          <p:nvPr/>
        </p:nvSpPr>
        <p:spPr>
          <a:xfrm>
            <a:off x="5239237" y="2819661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Composite CDS View.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8FD42-BC6A-453A-A14B-E77A9C5012B8}"/>
              </a:ext>
            </a:extLst>
          </p:cNvPr>
          <p:cNvSpPr/>
          <p:nvPr/>
        </p:nvSpPr>
        <p:spPr>
          <a:xfrm>
            <a:off x="3176757" y="348321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Interface CDS View.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47E922-1E01-473F-AC81-64C531B94442}"/>
              </a:ext>
            </a:extLst>
          </p:cNvPr>
          <p:cNvSpPr/>
          <p:nvPr/>
        </p:nvSpPr>
        <p:spPr>
          <a:xfrm>
            <a:off x="1476061" y="4163936"/>
            <a:ext cx="2342679" cy="297377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Basic CDS View. </a:t>
            </a:r>
          </a:p>
        </p:txBody>
      </p:sp>
    </p:spTree>
    <p:extLst>
      <p:ext uri="{BB962C8B-B14F-4D97-AF65-F5344CB8AC3E}">
        <p14:creationId xmlns:p14="http://schemas.microsoft.com/office/powerpoint/2010/main" val="42487113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ict-organizational-chart-company's-organizational-chart.png-diagram-flowchart-example  - missmongolnep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052736"/>
            <a:ext cx="7071973" cy="5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651" y="898684"/>
            <a:ext cx="10505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3C3C"/>
                </a:solidFill>
                <a:hlinkClick r:id="rId4"/>
              </a:rPr>
              <a:t>CDS Hierarchy Scenario</a:t>
            </a:r>
            <a:endParaRPr lang="en-US" sz="2000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017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18786"/>
            <a:ext cx="122150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39" y="12993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When to go Free style v/s Fiori Element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0A2D0-80F6-45CE-BF00-7A7AAD8E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l="2678"/>
          <a:stretch/>
        </p:blipFill>
        <p:spPr>
          <a:xfrm>
            <a:off x="1463558" y="989726"/>
            <a:ext cx="9261707" cy="54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88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12700" y="-18786"/>
            <a:ext cx="1222779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6914" y="12688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End to End Flow of Creating Fiori App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0" b="37690"/>
          <a:stretch>
            <a:fillRect/>
          </a:stretch>
        </p:blipFill>
        <p:spPr>
          <a:xfrm>
            <a:off x="324000" y="983631"/>
            <a:ext cx="11545200" cy="213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2190A-93DE-4585-A06B-97DECFACB910}"/>
              </a:ext>
            </a:extLst>
          </p:cNvPr>
          <p:cNvSpPr txBox="1"/>
          <p:nvPr/>
        </p:nvSpPr>
        <p:spPr>
          <a:xfrm>
            <a:off x="320040" y="3140764"/>
            <a:ext cx="11643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Fiori App Development – Fiori Developer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After Creating CDS View we start SAP Business Application Studio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Create a Fiori App, Choose Find Command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Fiori : Application Generator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Free Style Fiori app, Enter the App name and the view name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Choose Radio Button Add Deployment Configuration to Yes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view-&gt;Main.view.xml, Refer 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SAPUI5 sdk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and create smart filter, smart table and a tree table control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Go to manifest.json and link a new annotation 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Create the annotation file with lineItem annotation to add columns to our table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Run configuration and test the fiori app by connecting to the destination and UI5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724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9402</TotalTime>
  <Words>590</Words>
  <Application>Microsoft Office PowerPoint</Application>
  <PresentationFormat>Custom</PresentationFormat>
  <Paragraphs>114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</vt:lpstr>
      <vt:lpstr>Arial Black</vt:lpstr>
      <vt:lpstr>Arial Bold</vt:lpstr>
      <vt:lpstr>Arial Narrow</vt:lpstr>
      <vt:lpstr>Calibri</vt:lpstr>
      <vt:lpstr>Cooper Black</vt:lpstr>
      <vt:lpstr>Patua One</vt:lpstr>
      <vt:lpstr>Segoe UI</vt:lpstr>
      <vt:lpstr>Wingdings</vt:lpstr>
      <vt:lpstr>Office Theme</vt:lpstr>
      <vt:lpstr>ABAP on Hana s/4 Hana Training</vt:lpstr>
      <vt:lpstr>Agenda – Day 15</vt:lpstr>
      <vt:lpstr>CDS Hierarchy </vt:lpstr>
      <vt:lpstr>Types of Hierarchy</vt:lpstr>
      <vt:lpstr>End to End Classical Hierarchy Scenario</vt:lpstr>
      <vt:lpstr>Flow of CDS Views in Hierarchy </vt:lpstr>
      <vt:lpstr>Exercise </vt:lpstr>
      <vt:lpstr>When to go Free style v/s Fiori Element</vt:lpstr>
      <vt:lpstr>End to End Flow of Creating Fiori App</vt:lpstr>
      <vt:lpstr>Creating Fiori app on top of CDS </vt:lpstr>
      <vt:lpstr>Result Employee Manager Hierarchy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280</cp:revision>
  <dcterms:created xsi:type="dcterms:W3CDTF">2013-09-12T13:05:01Z</dcterms:created>
  <dcterms:modified xsi:type="dcterms:W3CDTF">2022-02-17T14:09:38Z</dcterms:modified>
</cp:coreProperties>
</file>